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87" r:id="rId11"/>
    <p:sldId id="267" r:id="rId12"/>
    <p:sldId id="268" r:id="rId13"/>
    <p:sldId id="266" r:id="rId14"/>
    <p:sldId id="291" r:id="rId15"/>
    <p:sldId id="288" r:id="rId16"/>
    <p:sldId id="275" r:id="rId17"/>
    <p:sldId id="272" r:id="rId18"/>
    <p:sldId id="273" r:id="rId19"/>
    <p:sldId id="290" r:id="rId20"/>
    <p:sldId id="289" r:id="rId21"/>
    <p:sldId id="264" r:id="rId22"/>
    <p:sldId id="265" r:id="rId23"/>
    <p:sldId id="269" r:id="rId24"/>
    <p:sldId id="276" r:id="rId25"/>
    <p:sldId id="278" r:id="rId26"/>
    <p:sldId id="279" r:id="rId27"/>
    <p:sldId id="285" r:id="rId28"/>
  </p:sldIdLst>
  <p:sldSz cx="9144000" cy="5486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774A31"/>
    <a:srgbClr val="663300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6" autoAdjust="0"/>
  </p:normalViewPr>
  <p:slideViewPr>
    <p:cSldViewPr>
      <p:cViewPr>
        <p:scale>
          <a:sx n="72" d="100"/>
          <a:sy n="72" d="100"/>
        </p:scale>
        <p:origin x="1690" y="672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4975"/>
            <a:ext cx="7772400" cy="11747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8325"/>
            <a:ext cx="6400800" cy="14033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EFA5C9-4483-ED8B-C39A-33C5F9EB6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00C4F3-0E8B-FE4D-F6C1-159E1ED73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B17951-DE94-8386-B6A0-6B577EA061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D37D3-C579-44BD-88E0-5A26310A4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25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7A3ED-2240-D530-F7ED-A1F92B91E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8E9B51-C4D0-83E3-8507-06FD697E3B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079FAB-69CF-C4D9-58A9-DC686320D9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29352-9FDE-4B73-81F8-A9EB42069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8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681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681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B49EA9-72E7-A869-3207-7D8E8B832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6C98F7-C7A6-75CA-57B8-56DEDA0E5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2E32FE-18E3-3178-5171-E60D371062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7E7F4-F408-4E2C-AA5E-AB24141A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3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813EF8-B38E-4785-AE77-7333BE08C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637029-DF74-471A-8418-46ECD3C20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C750AA-C98A-B103-5EA6-A25D2E16E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38A80-E62A-4CFB-AF43-151E95151A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4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5838"/>
            <a:ext cx="7772400" cy="10890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25688"/>
            <a:ext cx="7772400" cy="1200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89069F-1FF9-5B02-17F4-791A02C35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A35728-00D8-6540-2142-1C692F576C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26D801-47DD-C1DE-F256-2B235D8CFA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1CAE4-B9DA-4AD9-A322-4FBA61CD4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08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1113"/>
            <a:ext cx="4038600" cy="361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1113"/>
            <a:ext cx="4038600" cy="361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5BD89-4016-FBBE-38C3-A5422E3AA4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6243A-52D7-348A-97E5-F9A23ED4A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0216-3CB6-7763-BF3E-DFBF713D37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C29B3-1B53-409A-85CE-42EAFF1B70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56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8725"/>
            <a:ext cx="4040188" cy="511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07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28725"/>
            <a:ext cx="4041775" cy="511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39900"/>
            <a:ext cx="4041775" cy="31607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F31192-A1BB-CA22-EBC4-28D6D106B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E2189A8-0144-409C-3A9E-6E9575091C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F21B66A-DCA1-D858-B428-A59FE0F2D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26311-5BDD-49E2-9F00-1444976EDC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54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C6D8B4-4515-E143-C626-2A2FDC042A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75D88B-540D-6741-B893-C1AA59D1D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CB8417-EACE-31AD-D33A-4A00B9B11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CAA4F-D1BC-4BDE-865B-21FE92D7A9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66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8BB8FD-D525-407E-76A7-119A786CF1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E29454-D115-6345-2F26-256369AF64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B5C9FE-8C3D-90B6-57A0-8887CE18BB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78419-C1BD-4B94-9FF9-C3BD1E5289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05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075"/>
            <a:ext cx="3008313" cy="9286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9075"/>
            <a:ext cx="5111750" cy="46815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7763"/>
            <a:ext cx="3008313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F17E-61DC-DEAB-69D6-11F7FC04F5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89353-7639-C7AE-A471-E0D2FFBA1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DA005-DC78-892E-4AC1-114F04CFC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D0D09-7D67-42B4-86A1-5D47A57BD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09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40163"/>
            <a:ext cx="5486400" cy="454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0538"/>
            <a:ext cx="5486400" cy="32908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4188"/>
            <a:ext cx="5486400" cy="642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EF56A-B3F7-3276-3458-1526743FB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2D999F-585C-D34B-C0A2-23BCE8F9FF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ECE44-84A1-856D-3BB4-71B1DA0EA0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60901-64F3-4BCF-8D89-787CB0241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02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88895C-5195-019A-724F-1FDB627F9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5AC875-D81D-0361-4A5A-9615FE2AE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1113"/>
            <a:ext cx="822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FEED75-85FC-F21D-CB42-758C487563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5863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4E424D-F0CC-9DF3-9294-6D9E579D94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5863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E0A1597-F155-9217-9321-F5732E576D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5863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EAD8E0-1621-418C-9EB4-BFBC901CD1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951BFEF8-D8FE-E609-BECB-7DE566E6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4"/>
          <a:stretch>
            <a:fillRect/>
          </a:stretch>
        </p:blipFill>
        <p:spPr bwMode="auto">
          <a:xfrm>
            <a:off x="0" y="4763"/>
            <a:ext cx="91440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4">
            <a:extLst>
              <a:ext uri="{FF2B5EF4-FFF2-40B4-BE49-F238E27FC236}">
                <a16:creationId xmlns:a16="http://schemas.microsoft.com/office/drawing/2014/main" id="{2B6CBABC-C2F5-536A-2D80-8C57BF760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158198"/>
            <a:ext cx="9296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</a:rPr>
              <a:t>Building Relationships </a:t>
            </a:r>
          </a:p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</a:rPr>
              <a:t>and Making a Good Impression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61897-1E4E-84DE-26BF-2A6EFEA61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31BC-03FA-F790-6D41-516BE623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That Build Trust</a:t>
            </a:r>
          </a:p>
        </p:txBody>
      </p:sp>
    </p:spTree>
    <p:extLst>
      <p:ext uri="{BB962C8B-B14F-4D97-AF65-F5344CB8AC3E}">
        <p14:creationId xmlns:p14="http://schemas.microsoft.com/office/powerpoint/2010/main" val="127506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6">
            <a:extLst>
              <a:ext uri="{FF2B5EF4-FFF2-40B4-BE49-F238E27FC236}">
                <a16:creationId xmlns:a16="http://schemas.microsoft.com/office/drawing/2014/main" id="{1A2A481B-250A-0D10-3520-DF70912868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49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860317" imgH="8901587" progId="Photoshop.Image.6">
                  <p:embed/>
                </p:oleObj>
              </mc:Choice>
              <mc:Fallback>
                <p:oleObj name="Image" r:id="rId2" imgW="11860317" imgH="890158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4">
            <a:extLst>
              <a:ext uri="{FF2B5EF4-FFF2-40B4-BE49-F238E27FC236}">
                <a16:creationId xmlns:a16="http://schemas.microsoft.com/office/drawing/2014/main" id="{A08E6681-BBAD-DF88-6DFB-201E8E437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76200"/>
            <a:ext cx="8964613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bg1"/>
                </a:solidFill>
                <a:latin typeface="Snap ITC" panose="04040A07060A02020202" pitchFamily="82" charset="0"/>
              </a:rPr>
              <a:t>Always tell the truth.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A62D942-5193-B541-D7A1-B1E8F3068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853162"/>
              </p:ext>
            </p:extLst>
          </p:nvPr>
        </p:nvGraphicFramePr>
        <p:xfrm>
          <a:off x="-4119" y="-972152"/>
          <a:ext cx="9148119" cy="7144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4359844" imgH="11206291" progId="">
                  <p:embed/>
                </p:oleObj>
              </mc:Choice>
              <mc:Fallback>
                <p:oleObj r:id="rId2" imgW="14359844" imgH="1120629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119" y="-972152"/>
                        <a:ext cx="9148119" cy="7144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4">
            <a:extLst>
              <a:ext uri="{FF2B5EF4-FFF2-40B4-BE49-F238E27FC236}">
                <a16:creationId xmlns:a16="http://schemas.microsoft.com/office/drawing/2014/main" id="{3665595B-9EAC-D219-CCBA-80E860624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0"/>
            <a:ext cx="8915400" cy="50783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Snap ITC" panose="04040A07060A02020202" pitchFamily="82" charset="0"/>
              </a:rPr>
              <a:t>Admit mistakes and poor choices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latin typeface="Snap ITC" panose="04040A07060A02020202" pitchFamily="8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latin typeface="Snap ITC" panose="04040A07060A02020202" pitchFamily="8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latin typeface="Snap ITC" panose="04040A07060A02020202" pitchFamily="8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Snap ITC" panose="04040A07060A02020202" pitchFamily="82" charset="0"/>
              </a:rPr>
              <a:t>Don’t make excuses.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9068C164-8B5B-5675-DEB1-90398D0EF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1000"/>
            <a:ext cx="4612871" cy="3416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>
                <a:latin typeface="Snap ITC" panose="04040A07060A02020202" pitchFamily="82" charset="0"/>
              </a:rPr>
              <a:t>Turn in work on time.</a:t>
            </a:r>
          </a:p>
        </p:txBody>
      </p:sp>
      <p:graphicFrame>
        <p:nvGraphicFramePr>
          <p:cNvPr id="11267" name="Object 6">
            <a:extLst>
              <a:ext uri="{FF2B5EF4-FFF2-40B4-BE49-F238E27FC236}">
                <a16:creationId xmlns:a16="http://schemas.microsoft.com/office/drawing/2014/main" id="{E280C8F6-668F-3FA7-DA6C-0265F85DF1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650117"/>
              </p:ext>
            </p:extLst>
          </p:nvPr>
        </p:nvGraphicFramePr>
        <p:xfrm>
          <a:off x="685800" y="488156"/>
          <a:ext cx="3130550" cy="451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219048" imgH="7517460" progId="Photoshop.Image.6">
                  <p:embed/>
                </p:oleObj>
              </mc:Choice>
              <mc:Fallback>
                <p:oleObj name="Image" r:id="rId2" imgW="5219048" imgH="7517460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88156"/>
                        <a:ext cx="3130550" cy="451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1F738-C3EA-326B-A9EC-E8B8914D7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BF42D07E-082F-9181-113C-46383448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769938"/>
            <a:ext cx="3411537" cy="3382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>
                <a:latin typeface="Snap ITC" panose="04040A07060A02020202" pitchFamily="82" charset="0"/>
              </a:rPr>
              <a:t>Don’t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>
                <a:latin typeface="Snap ITC" panose="04040A07060A02020202" pitchFamily="82" charset="0"/>
              </a:rPr>
              <a:t>be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>
                <a:latin typeface="Snap ITC" panose="04040A07060A02020202" pitchFamily="82" charset="0"/>
              </a:rPr>
              <a:t>tardy.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586661F-ED4C-E1EE-8C69-A83254B1F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0016"/>
              </p:ext>
            </p:extLst>
          </p:nvPr>
        </p:nvGraphicFramePr>
        <p:xfrm>
          <a:off x="76200" y="76199"/>
          <a:ext cx="3733800" cy="532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043532" imgH="18601873" progId="">
                  <p:embed/>
                </p:oleObj>
              </mc:Choice>
              <mc:Fallback>
                <p:oleObj r:id="rId2" imgW="13043532" imgH="1860187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200" y="76199"/>
                        <a:ext cx="3733800" cy="5322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619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18A2F-84C6-DBCE-8D8F-298E31395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8A59-EEFC-12CB-A7FC-33D32278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That Show You Care About Your Education</a:t>
            </a:r>
          </a:p>
        </p:txBody>
      </p:sp>
    </p:spTree>
    <p:extLst>
      <p:ext uri="{BB962C8B-B14F-4D97-AF65-F5344CB8AC3E}">
        <p14:creationId xmlns:p14="http://schemas.microsoft.com/office/powerpoint/2010/main" val="393926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74A31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>
            <a:extLst>
              <a:ext uri="{FF2B5EF4-FFF2-40B4-BE49-F238E27FC236}">
                <a16:creationId xmlns:a16="http://schemas.microsoft.com/office/drawing/2014/main" id="{FAE6831F-8EAA-B753-AC1E-D9830B94B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8935"/>
            <a:ext cx="8853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FFC000"/>
                </a:solidFill>
                <a:effectLst>
                  <a:innerShdw blurRad="63500" dist="50800" dir="18900000">
                    <a:srgbClr val="663300">
                      <a:alpha val="50000"/>
                    </a:srgbClr>
                  </a:innerShdw>
                </a:effectLst>
                <a:latin typeface="Snap ITC" pitchFamily="82" charset="0"/>
              </a:rPr>
              <a:t>Never question why you need to learn something.</a:t>
            </a: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B7A27F79-D818-316B-2C4A-65341EAB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7819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">
            <a:extLst>
              <a:ext uri="{FF2B5EF4-FFF2-40B4-BE49-F238E27FC236}">
                <a16:creationId xmlns:a16="http://schemas.microsoft.com/office/drawing/2014/main" id="{106DAA71-FE8C-3447-EDEB-C96998ECDC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936508" imgH="8901587" progId="Photoshop.Image.6">
                  <p:embed/>
                </p:oleObj>
              </mc:Choice>
              <mc:Fallback>
                <p:oleObj name="Image" r:id="rId2" imgW="11936508" imgH="8901587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525" b="5028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4">
            <a:extLst>
              <a:ext uri="{FF2B5EF4-FFF2-40B4-BE49-F238E27FC236}">
                <a16:creationId xmlns:a16="http://schemas.microsoft.com/office/drawing/2014/main" id="{43CE66A3-0E6A-D33F-87EC-5FF4EFFAC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7013"/>
            <a:ext cx="8153400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Snap ITC" panose="04040A07060A02020202" pitchFamily="82" charset="0"/>
              </a:rPr>
              <a:t>Write neatly.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Snap ITC" panose="04040A07060A02020202" pitchFamily="8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7">
            <a:extLst>
              <a:ext uri="{FF2B5EF4-FFF2-40B4-BE49-F238E27FC236}">
                <a16:creationId xmlns:a16="http://schemas.microsoft.com/office/drawing/2014/main" id="{0D28E8C8-C1F2-0468-C2DC-C6F0EC62D2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825" y="71438"/>
          <a:ext cx="7119938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860317" imgH="8901587" progId="Photoshop.Image.6">
                  <p:embed/>
                </p:oleObj>
              </mc:Choice>
              <mc:Fallback>
                <p:oleObj name="Image" r:id="rId2" imgW="11860317" imgH="8901587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71438"/>
                        <a:ext cx="7119938" cy="534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4">
            <a:extLst>
              <a:ext uri="{FF2B5EF4-FFF2-40B4-BE49-F238E27FC236}">
                <a16:creationId xmlns:a16="http://schemas.microsoft.com/office/drawing/2014/main" id="{830C6C63-3DEC-831B-9CEA-85DCF57A5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4150"/>
            <a:ext cx="8194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Snap ITC" panose="04040A07060A02020202" pitchFamily="82" charset="0"/>
              </a:rPr>
              <a:t>Answer in complete sentences.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3EDAA-4FF8-F2E0-40CE-62983302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384D2F-301D-84D9-BA4A-5309CD3554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452468"/>
              </p:ext>
            </p:extLst>
          </p:nvPr>
        </p:nvGraphicFramePr>
        <p:xfrm>
          <a:off x="-152400" y="0"/>
          <a:ext cx="9313628" cy="55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1382420" imgH="18557216" progId="">
                  <p:embed/>
                </p:oleObj>
              </mc:Choice>
              <mc:Fallback>
                <p:oleObj r:id="rId2" imgW="31382420" imgH="1855721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0"/>
                        <a:ext cx="9313628" cy="5508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4">
            <a:extLst>
              <a:ext uri="{FF2B5EF4-FFF2-40B4-BE49-F238E27FC236}">
                <a16:creationId xmlns:a16="http://schemas.microsoft.com/office/drawing/2014/main" id="{A3D8BBC7-E1D5-6894-EAEF-F90D6945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8610600" cy="40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nap ITC" panose="04040A07060A02020202" pitchFamily="82" charset="0"/>
              </a:rPr>
              <a:t>Know how to ask for help.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800" dirty="0">
                <a:latin typeface="Snap ITC" panose="04040A07060A02020202" pitchFamily="82" charset="0"/>
              </a:rPr>
              <a:t>Use polite language: “Can you please help me with…?”</a:t>
            </a:r>
          </a:p>
          <a:p>
            <a:pPr marL="342900" indent="-3429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n-US" sz="2800" dirty="0">
                <a:latin typeface="Snap ITC" panose="04040A07060A02020202" pitchFamily="82" charset="0"/>
              </a:rPr>
              <a:t>Be specific: “I’m stuck on step 3.”</a:t>
            </a:r>
          </a:p>
          <a:p>
            <a:pPr marL="342900" indent="-3429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n-US" sz="2800" dirty="0">
                <a:latin typeface="Snap ITC" panose="04040A07060A02020202" pitchFamily="82" charset="0"/>
              </a:rPr>
              <a:t>Wait patiently if your teacher is busy.</a:t>
            </a:r>
          </a:p>
          <a:p>
            <a:pPr marL="342900" indent="-3429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n-US" sz="2800" dirty="0">
                <a:latin typeface="Snap ITC" panose="04040A07060A02020202" pitchFamily="82" charset="0"/>
              </a:rPr>
              <a:t>Do not say, “I don’t get it.”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91B84FC-EFA9-E534-5FC4-CFC0293B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2" y="157058"/>
            <a:ext cx="8610600" cy="40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Snap ITC" panose="04040A07060A02020202" pitchFamily="82" charset="0"/>
              </a:rPr>
              <a:t>Know how to ask for help.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nap ITC" panose="04040A07060A02020202" pitchFamily="82" charset="0"/>
              </a:rPr>
              <a:t>Use polite language: “Can you please help me with…?”</a:t>
            </a:r>
          </a:p>
          <a:p>
            <a:pPr marL="342900" indent="-3429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nap ITC" panose="04040A07060A02020202" pitchFamily="82" charset="0"/>
              </a:rPr>
              <a:t>Be specific: “I’m stuck on step 3.”</a:t>
            </a:r>
          </a:p>
          <a:p>
            <a:pPr marL="342900" indent="-3429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nap ITC" panose="04040A07060A02020202" pitchFamily="82" charset="0"/>
              </a:rPr>
              <a:t>Wait patiently if your teacher is busy.</a:t>
            </a:r>
          </a:p>
          <a:p>
            <a:pPr marL="342900" indent="-3429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nap ITC" panose="04040A07060A02020202" pitchFamily="82" charset="0"/>
              </a:rPr>
              <a:t>Do not say, “I don’t get it.”</a:t>
            </a:r>
          </a:p>
        </p:txBody>
      </p:sp>
    </p:spTree>
    <p:extLst>
      <p:ext uri="{BB962C8B-B14F-4D97-AF65-F5344CB8AC3E}">
        <p14:creationId xmlns:p14="http://schemas.microsoft.com/office/powerpoint/2010/main" val="62255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Why </a:t>
            </a:r>
            <a:r>
              <a:rPr lang="en-US" dirty="0"/>
              <a:t>should you build a relationship with your teachers?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  <a:p>
            <a:pPr>
              <a:defRPr sz="2000"/>
            </a:pPr>
            <a:r>
              <a:rPr dirty="0"/>
              <a:t>Teachers are more likely to help students they know and trust.</a:t>
            </a:r>
          </a:p>
          <a:p>
            <a:pPr>
              <a:defRPr sz="2000"/>
            </a:pPr>
            <a:r>
              <a:rPr dirty="0"/>
              <a:t>Strong relationships make school feel safer and more fun.</a:t>
            </a:r>
          </a:p>
          <a:p>
            <a:pPr>
              <a:defRPr sz="2000"/>
            </a:pPr>
            <a:r>
              <a:rPr dirty="0"/>
              <a:t>You’ll do better in school when you feel supported.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1D9E6-B969-6941-6E51-9F5A3727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C18C-C263-3D03-84F1-D088BE26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to Avoid</a:t>
            </a:r>
          </a:p>
        </p:txBody>
      </p:sp>
    </p:spTree>
    <p:extLst>
      <p:ext uri="{BB962C8B-B14F-4D97-AF65-F5344CB8AC3E}">
        <p14:creationId xmlns:p14="http://schemas.microsoft.com/office/powerpoint/2010/main" val="1827507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6">
            <a:extLst>
              <a:ext uri="{FF2B5EF4-FFF2-40B4-BE49-F238E27FC236}">
                <a16:creationId xmlns:a16="http://schemas.microsoft.com/office/drawing/2014/main" id="{4AEEC2D6-90FD-9453-9D8B-9573C80E84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860317" imgH="8901587" progId="Photoshop.Image.6">
                  <p:embed/>
                </p:oleObj>
              </mc:Choice>
              <mc:Fallback>
                <p:oleObj name="Image" r:id="rId2" imgW="11860317" imgH="890158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180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4">
            <a:extLst>
              <a:ext uri="{FF2B5EF4-FFF2-40B4-BE49-F238E27FC236}">
                <a16:creationId xmlns:a16="http://schemas.microsoft.com/office/drawing/2014/main" id="{8443D1A5-FD98-8D6E-6C6E-D8316DD6D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31863"/>
            <a:ext cx="9093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nap ITC" panose="04040A07060A02020202" pitchFamily="82" charset="0"/>
              </a:rPr>
              <a:t>Don’t yell     					“</a:t>
            </a:r>
            <a:r>
              <a:rPr lang="en-US" altLang="en-US" sz="2400">
                <a:solidFill>
                  <a:schemeClr val="bg1"/>
                </a:solidFill>
                <a:latin typeface="Snap ITC" panose="04040A07060A02020202" pitchFamily="82" charset="0"/>
              </a:rPr>
              <a:t>Bless</a:t>
            </a:r>
            <a:r>
              <a:rPr lang="en-US" altLang="en-US" sz="2800">
                <a:solidFill>
                  <a:schemeClr val="bg1"/>
                </a:solidFill>
                <a:latin typeface="Snap ITC" panose="04040A07060A02020202" pitchFamily="82" charset="0"/>
              </a:rPr>
              <a:t> You!”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">
            <a:extLst>
              <a:ext uri="{FF2B5EF4-FFF2-40B4-BE49-F238E27FC236}">
                <a16:creationId xmlns:a16="http://schemas.microsoft.com/office/drawing/2014/main" id="{639A6F57-1B1E-24F8-6B7B-62CDFA19EC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255282"/>
              </p:ext>
            </p:extLst>
          </p:nvPr>
        </p:nvGraphicFramePr>
        <p:xfrm>
          <a:off x="2650" y="0"/>
          <a:ext cx="914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860317" imgH="8901587" progId="Photoshop.Image.6">
                  <p:embed/>
                </p:oleObj>
              </mc:Choice>
              <mc:Fallback>
                <p:oleObj name="Image" r:id="rId2" imgW="11860317" imgH="8901587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22" b="17816"/>
                      <a:stretch>
                        <a:fillRect/>
                      </a:stretch>
                    </p:blipFill>
                    <p:spPr bwMode="auto">
                      <a:xfrm>
                        <a:off x="2650" y="0"/>
                        <a:ext cx="914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4">
            <a:extLst>
              <a:ext uri="{FF2B5EF4-FFF2-40B4-BE49-F238E27FC236}">
                <a16:creationId xmlns:a16="http://schemas.microsoft.com/office/drawing/2014/main" id="{C71C29DC-67B7-1B31-F9F4-8F2027D84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27" y="228600"/>
            <a:ext cx="8686800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Snap ITC" panose="04040A07060A02020202" pitchFamily="82" charset="0"/>
              </a:rPr>
              <a:t>Don’t chew gum if the teacher does not allow it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7">
            <a:extLst>
              <a:ext uri="{FF2B5EF4-FFF2-40B4-BE49-F238E27FC236}">
                <a16:creationId xmlns:a16="http://schemas.microsoft.com/office/drawing/2014/main" id="{8A641482-0CF7-5BA5-C4D0-AF853AB9CA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3988" y="852488"/>
          <a:ext cx="3889375" cy="445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476190" imgH="7415873" progId="Photoshop.Image.6">
                  <p:embed/>
                </p:oleObj>
              </mc:Choice>
              <mc:Fallback>
                <p:oleObj name="Image" r:id="rId2" imgW="6476190" imgH="7415873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8" y="852488"/>
                        <a:ext cx="3889375" cy="445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Box 5">
            <a:extLst>
              <a:ext uri="{FF2B5EF4-FFF2-40B4-BE49-F238E27FC236}">
                <a16:creationId xmlns:a16="http://schemas.microsoft.com/office/drawing/2014/main" id="{1C14B63C-7685-9E57-BBBC-EB14ABE2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8364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nap ITC" panose="04040A07060A02020202" pitchFamily="82" charset="0"/>
              </a:rPr>
              <a:t>Do not complain or whine.  Work harder.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BCCD55B6-CD0B-2E31-23AB-D98BB5A5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49438"/>
            <a:ext cx="449580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>
            <a:extLst>
              <a:ext uri="{FF2B5EF4-FFF2-40B4-BE49-F238E27FC236}">
                <a16:creationId xmlns:a16="http://schemas.microsoft.com/office/drawing/2014/main" id="{FED3F8C0-ABF8-E619-32F8-365939EED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4582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Snap ITC" panose="04040A07060A02020202" pitchFamily="82" charset="0"/>
              </a:rPr>
              <a:t>Don’t say “That’s not fair!”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27D3D-B70A-AEE1-A014-8204C08AF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806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C000"/>
                </a:solidFill>
                <a:latin typeface="Snap ITC" panose="04040A07060A02020202" pitchFamily="82" charset="0"/>
              </a:rPr>
              <a:t>You’re right!  Now, deal with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A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A46E4998-6F62-A145-BEB8-52EEA6D1F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458200" cy="4708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chemeClr val="bg1"/>
                </a:solidFill>
                <a:latin typeface="Snap ITC" panose="04040A07060A02020202" pitchFamily="82" charset="0"/>
              </a:rPr>
              <a:t>Do not ask silly “What if . . .” questions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600">
              <a:solidFill>
                <a:schemeClr val="bg1"/>
              </a:solidFill>
              <a:latin typeface="Snap ITC" panose="04040A07060A02020202" pitchFamily="8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Snap ITC" panose="04040A07060A02020202" pitchFamily="82" charset="0"/>
              </a:rPr>
              <a:t>or any other silly questions.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97F0CFE3-A4DB-073E-A814-96669301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7417"/>
          <a:stretch>
            <a:fillRect/>
          </a:stretch>
        </p:blipFill>
        <p:spPr bwMode="auto">
          <a:xfrm>
            <a:off x="5602288" y="304800"/>
            <a:ext cx="325755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30512977-6619-38A5-4728-B3D86968D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66713"/>
            <a:ext cx="48069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C000"/>
                </a:solidFill>
                <a:latin typeface="Snap ITC" panose="04040A07060A02020202" pitchFamily="82" charset="0"/>
              </a:rPr>
              <a:t>Wait for the teacher to finish what they are saying before you ask a question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Reflection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000"/>
            </a:pPr>
            <a:r>
              <a:t>What is one thing you can do tomorrow to build a better relationship with a teacher?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25C2-0E0C-CB19-9114-40726377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That Build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918118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9">
            <a:extLst>
              <a:ext uri="{FF2B5EF4-FFF2-40B4-BE49-F238E27FC236}">
                <a16:creationId xmlns:a16="http://schemas.microsoft.com/office/drawing/2014/main" id="{B562AEB4-68B7-A8EE-96E7-2EFA374F80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210985"/>
              </p:ext>
            </p:extLst>
          </p:nvPr>
        </p:nvGraphicFramePr>
        <p:xfrm>
          <a:off x="76200" y="0"/>
          <a:ext cx="914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3003175" imgH="9752381" progId="Photoshop.Image.6">
                  <p:embed/>
                </p:oleObj>
              </mc:Choice>
              <mc:Fallback>
                <p:oleObj name="Image" r:id="rId2" imgW="13003175" imgH="9752381" progId="Photoshop.Image.6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7241"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914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7">
            <a:extLst>
              <a:ext uri="{FF2B5EF4-FFF2-40B4-BE49-F238E27FC236}">
                <a16:creationId xmlns:a16="http://schemas.microsoft.com/office/drawing/2014/main" id="{9BEE5767-422E-2290-D670-0E379B89E6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457200"/>
          <a:ext cx="91440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860317" imgH="8901587" progId="Photoshop.Image.6">
                  <p:embed/>
                </p:oleObj>
              </mc:Choice>
              <mc:Fallback>
                <p:oleObj name="Image" r:id="rId2" imgW="11860317" imgH="8901587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412"/>
                      <a:stretch>
                        <a:fillRect/>
                      </a:stretch>
                    </p:blipFill>
                    <p:spPr bwMode="auto">
                      <a:xfrm>
                        <a:off x="0" y="-457200"/>
                        <a:ext cx="914400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4">
            <a:extLst>
              <a:ext uri="{FF2B5EF4-FFF2-40B4-BE49-F238E27FC236}">
                <a16:creationId xmlns:a16="http://schemas.microsoft.com/office/drawing/2014/main" id="{1CA8EB3A-A201-B0A1-2B87-B6FAB1F3F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81200"/>
            <a:ext cx="6022975" cy="3381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Snap ITC" panose="04040A07060A02020202" pitchFamily="82" charset="0"/>
              </a:rPr>
              <a:t>Say goodbye to every teacher everyday.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8">
            <a:extLst>
              <a:ext uri="{FF2B5EF4-FFF2-40B4-BE49-F238E27FC236}">
                <a16:creationId xmlns:a16="http://schemas.microsoft.com/office/drawing/2014/main" id="{520E1DD2-8E5C-20A2-21B1-A726460789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49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860317" imgH="8901587" progId="Photoshop.Image.6">
                  <p:embed/>
                </p:oleObj>
              </mc:Choice>
              <mc:Fallback>
                <p:oleObj name="Image" r:id="rId2" imgW="11860317" imgH="8901587" progId="Photoshop.Image.6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4">
            <a:extLst>
              <a:ext uri="{FF2B5EF4-FFF2-40B4-BE49-F238E27FC236}">
                <a16:creationId xmlns:a16="http://schemas.microsoft.com/office/drawing/2014/main" id="{5FBD371A-B910-560B-A468-08263D1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84150"/>
            <a:ext cx="1676400" cy="2647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nap ITC" panose="04040A07060A02020202" pitchFamily="82" charset="0"/>
              </a:rPr>
              <a:t>Make eye contact when you talk to a teacher.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E8B10-F13D-98ED-1172-7FF3803777E1}"/>
              </a:ext>
            </a:extLst>
          </p:cNvPr>
          <p:cNvSpPr txBox="1"/>
          <p:nvPr/>
        </p:nvSpPr>
        <p:spPr>
          <a:xfrm>
            <a:off x="1905000" y="3124200"/>
            <a:ext cx="3743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Snap ITC" pitchFamily="82" charset="0"/>
              </a:rPr>
              <a:t>. . . and everyone else too!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B62673-59AC-777C-86A0-C258BEE40A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511272"/>
              </p:ext>
            </p:extLst>
          </p:nvPr>
        </p:nvGraphicFramePr>
        <p:xfrm>
          <a:off x="-1" y="-1325"/>
          <a:ext cx="11734801" cy="54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6316878" imgH="21605358" progId="">
                  <p:embed/>
                </p:oleObj>
              </mc:Choice>
              <mc:Fallback>
                <p:oleObj r:id="rId2" imgW="46316878" imgH="2160535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325"/>
                        <a:ext cx="11734801" cy="548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4">
            <a:extLst>
              <a:ext uri="{FF2B5EF4-FFF2-40B4-BE49-F238E27FC236}">
                <a16:creationId xmlns:a16="http://schemas.microsoft.com/office/drawing/2014/main" id="{F1CF4EF0-5997-2A3D-109A-13894A0F8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57200"/>
            <a:ext cx="3810000" cy="44012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nap ITC" panose="04040A07060A02020202" pitchFamily="82" charset="0"/>
              </a:rPr>
              <a:t>Say “Please” and “Thank You,” even if you’re given a worksheet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>
            <a:extLst>
              <a:ext uri="{FF2B5EF4-FFF2-40B4-BE49-F238E27FC236}">
                <a16:creationId xmlns:a16="http://schemas.microsoft.com/office/drawing/2014/main" id="{A19D5B2B-7B14-9FFC-E4C5-C9D8F12577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730159" imgH="5053968" progId="Photoshop.Image.6">
                  <p:embed/>
                </p:oleObj>
              </mc:Choice>
              <mc:Fallback>
                <p:oleObj name="Image" r:id="rId2" imgW="6730159" imgH="5053968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249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4">
            <a:extLst>
              <a:ext uri="{FF2B5EF4-FFF2-40B4-BE49-F238E27FC236}">
                <a16:creationId xmlns:a16="http://schemas.microsoft.com/office/drawing/2014/main" id="{8BABFA41-1B15-B76B-9967-D729F0C58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46125"/>
            <a:ext cx="7315200" cy="3749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chemeClr val="bg1"/>
                </a:solidFill>
                <a:latin typeface="Snap ITC" panose="04040A07060A02020202" pitchFamily="82" charset="0"/>
              </a:rPr>
              <a:t>Greet teachers when you see them in the halls.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7">
            <a:extLst>
              <a:ext uri="{FF2B5EF4-FFF2-40B4-BE49-F238E27FC236}">
                <a16:creationId xmlns:a16="http://schemas.microsoft.com/office/drawing/2014/main" id="{6320D0BE-6FEE-9C59-5B67-1953502C8F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860317" imgH="8901587" progId="Photoshop.Image.6">
                  <p:embed/>
                </p:oleObj>
              </mc:Choice>
              <mc:Fallback>
                <p:oleObj name="Image" r:id="rId2" imgW="11860317" imgH="8901587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996" b="10042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4">
            <a:extLst>
              <a:ext uri="{FF2B5EF4-FFF2-40B4-BE49-F238E27FC236}">
                <a16:creationId xmlns:a16="http://schemas.microsoft.com/office/drawing/2014/main" id="{070EA621-7CFA-F62C-4FF2-C063DC99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76200"/>
            <a:ext cx="7954963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Snap ITC" panose="04040A07060A02020202" pitchFamily="82" charset="0"/>
              </a:rPr>
              <a:t>Ask a question back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4629</TotalTime>
  <Words>354</Words>
  <Application>Microsoft Office PowerPoint</Application>
  <PresentationFormat>Custom</PresentationFormat>
  <Paragraphs>52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Snap ITC</vt:lpstr>
      <vt:lpstr>Default Design</vt:lpstr>
      <vt:lpstr>Image</vt:lpstr>
      <vt:lpstr>PowerPoint Presentation</vt:lpstr>
      <vt:lpstr>Why should you build a relationship with your teachers?</vt:lpstr>
      <vt:lpstr>Actions That Build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Actions That Build Trust</vt:lpstr>
      <vt:lpstr>PowerPoint Presentation</vt:lpstr>
      <vt:lpstr>PowerPoint Presentation</vt:lpstr>
      <vt:lpstr>PowerPoint Presentation</vt:lpstr>
      <vt:lpstr>PowerPoint Presentation</vt:lpstr>
      <vt:lpstr>Actions That Show You Care About Your Education</vt:lpstr>
      <vt:lpstr>PowerPoint Presentation</vt:lpstr>
      <vt:lpstr>PowerPoint Presentation</vt:lpstr>
      <vt:lpstr>PowerPoint Presentation</vt:lpstr>
      <vt:lpstr>PowerPoint Presentation</vt:lpstr>
      <vt:lpstr>Actions to Avoid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KG</dc:creator>
  <cp:lastModifiedBy>K G</cp:lastModifiedBy>
  <cp:revision>56</cp:revision>
  <dcterms:created xsi:type="dcterms:W3CDTF">2006-07-21T03:07:08Z</dcterms:created>
  <dcterms:modified xsi:type="dcterms:W3CDTF">2025-06-19T15:15:34Z</dcterms:modified>
</cp:coreProperties>
</file>